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 id="2147483708" r:id="rId3"/>
    <p:sldMasterId id="2147483713" r:id="rId4"/>
  </p:sldMasterIdLst>
  <p:notesMasterIdLst>
    <p:notesMasterId r:id="rId21"/>
  </p:notesMasterIdLst>
  <p:sldIdLst>
    <p:sldId id="347" r:id="rId5"/>
    <p:sldId id="350" r:id="rId6"/>
    <p:sldId id="296" r:id="rId7"/>
    <p:sldId id="351" r:id="rId8"/>
    <p:sldId id="352" r:id="rId9"/>
    <p:sldId id="353" r:id="rId10"/>
    <p:sldId id="345" r:id="rId11"/>
    <p:sldId id="358" r:id="rId12"/>
    <p:sldId id="359" r:id="rId13"/>
    <p:sldId id="360" r:id="rId14"/>
    <p:sldId id="361" r:id="rId15"/>
    <p:sldId id="362" r:id="rId16"/>
    <p:sldId id="363" r:id="rId17"/>
    <p:sldId id="364" r:id="rId18"/>
    <p:sldId id="365" r:id="rId19"/>
    <p:sldId id="34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16</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3.xml"/><Relationship Id="rId1" Type="http://schemas.openxmlformats.org/officeDocument/2006/relationships/tags" Target="../tags/tag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0494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5118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06371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64368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698600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3.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audio" Target="../media/audio1.wav"/><Relationship Id="rId4" Type="http://schemas.openxmlformats.org/officeDocument/2006/relationships/slideLayout" Target="../slideLayouts/slideLayout19.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(1a-1d)</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50641"/>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Last month my wife and I took a trip to visit our daughter Sandra’s family.When we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train station, we met Sandra and our two granddaughters, Sally and Susan.They had a large picture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“Welcome to Comox, Grandma and Grandpa.”</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Then one evening when we watched TV, Susan seemed sad because she had to go to bed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 asked her, “Do you know what I do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 am feeling unhappy?I go to my happy place—a place that makes me feel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454052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04127"/>
            <a:ext cx="11430000" cy="619374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“Where is your happy place, Grandpa?” Sally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happy place is inside one of your hugs (</a:t>
            </a:r>
            <a:r>
              <a:rPr lang="zh-CN" altLang="zh-CN" sz="2800">
                <a:solidFill>
                  <a:srgbClr val="000000"/>
                </a:solidFill>
                <a:latin typeface="Times New Roman" panose="02020603050405020304" pitchFamily="18" charset="0"/>
                <a:cs typeface="Times New Roman" panose="02020603050405020304" pitchFamily="18" charset="0"/>
              </a:rPr>
              <a:t>拥抱</a:t>
            </a:r>
            <a:r>
              <a:rPr lang="en-US" altLang="zh-CN" sz="2800">
                <a:solidFill>
                  <a:srgbClr val="000000"/>
                </a:solidFill>
                <a:latin typeface="Times New Roman" panose="02020603050405020304" pitchFamily="18" charset="0"/>
                <a:cs typeface="Times New Roman" panose="02020603050405020304" pitchFamily="18" charset="0"/>
              </a:rPr>
              <a:t>),”I said.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Two of my favorite girls gave me a lot of hugs that night.The next morning, Sandra met some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her work.Sally asked, “Mom, are you having a bad day?” Sandra said, “Yes.” “Would you like to go to Grandpa’s happy place?” Sally asked.She walked to her mother and gave her a big hug.“Grandpa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this is his favorite place.” After some watery eyes and heartfelt (</a:t>
            </a:r>
            <a:r>
              <a:rPr lang="zh-CN" altLang="zh-CN" sz="2800">
                <a:solidFill>
                  <a:srgbClr val="000000"/>
                </a:solidFill>
                <a:latin typeface="Times New Roman" panose="02020603050405020304" pitchFamily="18" charset="0"/>
                <a:cs typeface="Times New Roman" panose="02020603050405020304" pitchFamily="18" charset="0"/>
              </a:rPr>
              <a:t>由衷的</a:t>
            </a:r>
            <a:r>
              <a:rPr lang="en-US" altLang="zh-CN" sz="2800">
                <a:solidFill>
                  <a:srgbClr val="000000"/>
                </a:solidFill>
                <a:latin typeface="Times New Roman" panose="02020603050405020304" pitchFamily="18" charset="0"/>
                <a:cs typeface="Times New Roman" panose="02020603050405020304" pitchFamily="18" charset="0"/>
              </a:rPr>
              <a:t>) thanks, Sandra got much better.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had a(n)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time with them in the weeks that followed.I enjoy my time with my family.I just said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with love, but it had an influence (</a:t>
            </a:r>
            <a:r>
              <a:rPr lang="zh-CN" altLang="zh-CN" sz="2800">
                <a:solidFill>
                  <a:srgbClr val="000000"/>
                </a:solidFill>
                <a:latin typeface="Times New Roman" panose="02020603050405020304" pitchFamily="18" charset="0"/>
                <a:cs typeface="Times New Roman" panose="02020603050405020304" pitchFamily="18" charset="0"/>
              </a:rPr>
              <a:t>影响</a:t>
            </a:r>
            <a:r>
              <a:rPr lang="en-US" altLang="zh-CN" sz="2800">
                <a:solidFill>
                  <a:srgbClr val="000000"/>
                </a:solidFill>
                <a:latin typeface="Times New Roman" panose="02020603050405020304" pitchFamily="18" charset="0"/>
                <a:cs typeface="Times New Roman" panose="02020603050405020304" pitchFamily="18" charset="0"/>
              </a:rPr>
              <a:t>) on them.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8533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.A.arrived at	B.looked at	C.waited for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.A.saying	B.telling	C.reading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.A.quickly	B.early	C.quietly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.A.before	B.so	</a:t>
            </a:r>
            <a:r>
              <a:rPr lang="en-US" altLang="zh-CN" sz="2800" smtClean="0">
                <a:solidFill>
                  <a:srgbClr val="000000"/>
                </a:solidFill>
                <a:latin typeface="Times New Roman" panose="02020603050405020304" pitchFamily="18" charset="0"/>
                <a:cs typeface="Times New Roman" panose="02020603050405020304" pitchFamily="18" charset="0"/>
              </a:rPr>
              <a:t>	C.when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.A.hungry	B.different	C.wonderful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.A.asked	B.tried	</a:t>
            </a:r>
            <a:r>
              <a:rPr lang="en-US" altLang="zh-CN" sz="2800" smtClean="0">
                <a:solidFill>
                  <a:srgbClr val="000000"/>
                </a:solidFill>
                <a:latin typeface="Times New Roman" panose="02020603050405020304" pitchFamily="18" charset="0"/>
                <a:cs typeface="Times New Roman" panose="02020603050405020304" pitchFamily="18" charset="0"/>
              </a:rPr>
              <a:t>	C.thought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.A.people	B.problems	C.faces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.A.shouts	B.remembers	C.says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.A.enjoyable	B.terrible	C.difficult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10</a:t>
            </a:r>
            <a:r>
              <a:rPr lang="en-US" altLang="zh-CN" sz="2800" smtClean="0">
                <a:solidFill>
                  <a:srgbClr val="000000"/>
                </a:solidFill>
                <a:latin typeface="Times New Roman" panose="02020603050405020304" pitchFamily="18" charset="0"/>
                <a:cs typeface="Times New Roman" panose="02020603050405020304" pitchFamily="18" charset="0"/>
              </a:rPr>
              <a:t>.A.everything     B.nothing      C.something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5812778"/>
            <a:ext cx="451001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ACBCC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ABCAC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81349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48524"/>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三、任务型阅读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根据其内容填空或回答问题。</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至</a:t>
            </a: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题每题答案不超过</a:t>
            </a: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个单词</a:t>
            </a: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题须用完整句子回答。</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 you know Yunnan?I visited it during the last summer holiday with my parents.Now let me tell you something about the beautiful place.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Yunnan is in the southwest of China.It took us about eight days to travel around Yunnan.First, we visited Kunming.Kunming is the capital of Yunnan Province (</a:t>
            </a:r>
            <a:r>
              <a:rPr lang="zh-CN" altLang="zh-CN" sz="2800">
                <a:solidFill>
                  <a:srgbClr val="000000"/>
                </a:solidFill>
                <a:latin typeface="Times New Roman" panose="02020603050405020304" pitchFamily="18" charset="0"/>
                <a:cs typeface="Times New Roman" panose="02020603050405020304" pitchFamily="18" charset="0"/>
              </a:rPr>
              <a:t>省</a:t>
            </a:r>
            <a:r>
              <a:rPr lang="en-US" altLang="zh-CN" sz="2800">
                <a:solidFill>
                  <a:srgbClr val="000000"/>
                </a:solidFill>
                <a:latin typeface="Times New Roman" panose="02020603050405020304" pitchFamily="18" charset="0"/>
                <a:cs typeface="Times New Roman" panose="02020603050405020304" pitchFamily="18" charset="0"/>
              </a:rPr>
              <a:t>).In Kunming, Stone Forest (</a:t>
            </a:r>
            <a:r>
              <a:rPr lang="zh-CN" altLang="zh-CN" sz="2800">
                <a:solidFill>
                  <a:srgbClr val="000000"/>
                </a:solidFill>
                <a:latin typeface="Times New Roman" panose="02020603050405020304" pitchFamily="18" charset="0"/>
                <a:cs typeface="Times New Roman" panose="02020603050405020304" pitchFamily="18" charset="0"/>
              </a:rPr>
              <a:t>石林</a:t>
            </a:r>
            <a:r>
              <a:rPr lang="en-US" altLang="zh-CN" sz="2800">
                <a:solidFill>
                  <a:srgbClr val="000000"/>
                </a:solidFill>
                <a:latin typeface="Times New Roman" panose="02020603050405020304" pitchFamily="18" charset="0"/>
                <a:cs typeface="Times New Roman" panose="02020603050405020304" pitchFamily="18" charset="0"/>
              </a:rPr>
              <a:t>) is very famous.I enjoyed it a lot and did not want to leave.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50469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89620"/>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Then, we went to Dali.Dali is about 340 kilometers away from Kunming.Its pleasant weather made us feel comfortable.Dali has a very long history of more than 4,000 years.It is famous for Erhai Lake.The water in the lake is very clean.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Finally, we took a bus to Lijiang.It is not far from Dali.There are many other places of interest to visit in Yunnan.We enjoyed ourselves there.We also enjoyed Yunnan rice noodles.They were really delicious and famous.I think if you want to visit Yunnan, you can come there anytime in a year because the temperature is quite pleasant all year round.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69803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39364"/>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writer visited Yunnan during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.Yunnan is in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.It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from Dali to Kunming.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.Dali is famous for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.Why can you come to Yunnan anytime in a year?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6463388" y="918816"/>
            <a:ext cx="309251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last summer holiday</a:t>
            </a:r>
            <a:endParaRPr lang="zh-CN" altLang="en-US" sz="2800"/>
          </a:p>
        </p:txBody>
      </p:sp>
      <p:sp>
        <p:nvSpPr>
          <p:cNvPr id="4" name="矩形 3"/>
          <p:cNvSpPr>
            <a:spLocks noChangeAspect="1"/>
          </p:cNvSpPr>
          <p:nvPr/>
        </p:nvSpPr>
        <p:spPr>
          <a:xfrm>
            <a:off x="3514705" y="1491409"/>
            <a:ext cx="295465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southwest of China</a:t>
            </a:r>
            <a:endParaRPr lang="zh-CN" altLang="en-US" sz="2800"/>
          </a:p>
        </p:txBody>
      </p:sp>
      <p:sp>
        <p:nvSpPr>
          <p:cNvPr id="5" name="矩形 4"/>
          <p:cNvSpPr>
            <a:spLocks noChangeAspect="1"/>
          </p:cNvSpPr>
          <p:nvPr/>
        </p:nvSpPr>
        <p:spPr>
          <a:xfrm>
            <a:off x="1316038" y="2064002"/>
            <a:ext cx="321273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about 340 kilometers</a:t>
            </a:r>
            <a:endParaRPr lang="zh-CN" altLang="en-US" sz="2800"/>
          </a:p>
        </p:txBody>
      </p:sp>
      <p:sp>
        <p:nvSpPr>
          <p:cNvPr id="6" name="矩形 5"/>
          <p:cNvSpPr>
            <a:spLocks noChangeAspect="1"/>
          </p:cNvSpPr>
          <p:nvPr/>
        </p:nvSpPr>
        <p:spPr>
          <a:xfrm>
            <a:off x="3826000" y="2636595"/>
            <a:ext cx="176843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Erhai Lake</a:t>
            </a:r>
            <a:endParaRPr lang="zh-CN" altLang="en-US" sz="2800"/>
          </a:p>
        </p:txBody>
      </p:sp>
      <p:sp>
        <p:nvSpPr>
          <p:cNvPr id="7" name="矩形 6"/>
          <p:cNvSpPr>
            <a:spLocks noChangeAspect="1"/>
          </p:cNvSpPr>
          <p:nvPr/>
        </p:nvSpPr>
        <p:spPr>
          <a:xfrm>
            <a:off x="381000" y="3761233"/>
            <a:ext cx="82766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Because the temperature is quite pleasant all year round.</a:t>
            </a:r>
            <a:endParaRPr lang="zh-CN" altLang="en-US" sz="2800"/>
          </a:p>
        </p:txBody>
      </p:sp>
    </p:spTree>
    <p:extLst>
      <p:ext uri="{BB962C8B-B14F-4D97-AF65-F5344CB8AC3E}">
        <p14:creationId xmlns:p14="http://schemas.microsoft.com/office/powerpoint/2010/main" val="203653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05339"/>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children like to play in the open space which is a large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.My family traveled to Beijing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d</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summer vacation.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.After a hard-fought match, our team finally won a great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v</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.She is learning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as her second foreign language at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.He stood up and spoke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those who wanted to cut down the old trees in the park.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9369381" y="1837271"/>
            <a:ext cx="147989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square</a:t>
            </a:r>
            <a:r>
              <a:rPr lang="zh-CN" altLang="en-US" sz="2800">
                <a:solidFill>
                  <a:srgbClr val="FF0000"/>
                </a:solidFill>
                <a:latin typeface="Times New Roman" panose="02020603050405020304" pitchFamily="18" charset="0"/>
              </a:rPr>
              <a:t>　</a:t>
            </a:r>
            <a:endParaRPr lang="zh-CN" altLang="en-US" sz="2800"/>
          </a:p>
        </p:txBody>
      </p:sp>
      <p:sp>
        <p:nvSpPr>
          <p:cNvPr id="18" name="矩形 17"/>
          <p:cNvSpPr>
            <a:spLocks noChangeAspect="1"/>
          </p:cNvSpPr>
          <p:nvPr/>
        </p:nvSpPr>
        <p:spPr>
          <a:xfrm>
            <a:off x="5356054" y="2405183"/>
            <a:ext cx="112242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during</a:t>
            </a:r>
            <a:endParaRPr lang="zh-CN" altLang="en-US" sz="2800"/>
          </a:p>
        </p:txBody>
      </p:sp>
      <p:sp>
        <p:nvSpPr>
          <p:cNvPr id="19" name="矩形 18"/>
          <p:cNvSpPr>
            <a:spLocks noChangeAspect="1"/>
          </p:cNvSpPr>
          <p:nvPr/>
        </p:nvSpPr>
        <p:spPr>
          <a:xfrm>
            <a:off x="9095847" y="2962664"/>
            <a:ext cx="120097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victory</a:t>
            </a:r>
            <a:endParaRPr lang="zh-CN" altLang="en-US" sz="2800"/>
          </a:p>
        </p:txBody>
      </p:sp>
      <p:sp>
        <p:nvSpPr>
          <p:cNvPr id="20" name="矩形 19"/>
          <p:cNvSpPr>
            <a:spLocks noChangeAspect="1"/>
          </p:cNvSpPr>
          <p:nvPr/>
        </p:nvSpPr>
        <p:spPr>
          <a:xfrm>
            <a:off x="3342319" y="3535257"/>
            <a:ext cx="13195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Russian</a:t>
            </a:r>
            <a:endParaRPr lang="zh-CN" altLang="en-US" sz="2800"/>
          </a:p>
        </p:txBody>
      </p:sp>
      <p:sp>
        <p:nvSpPr>
          <p:cNvPr id="21" name="矩形 20"/>
          <p:cNvSpPr>
            <a:spLocks noChangeAspect="1"/>
          </p:cNvSpPr>
          <p:nvPr/>
        </p:nvSpPr>
        <p:spPr>
          <a:xfrm>
            <a:off x="4380009" y="4074630"/>
            <a:ext cx="119936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against</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93853"/>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每个人都对参观莫斯科的一些著名景点感到兴奋。</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Everyone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to </a:t>
            </a:r>
            <a:r>
              <a:rPr lang="en-US" altLang="zh-CN" sz="2800">
                <a:solidFill>
                  <a:srgbClr val="000000"/>
                </a:solidFill>
                <a:latin typeface="Times New Roman" panose="02020603050405020304" pitchFamily="18" charset="0"/>
                <a:cs typeface="Times New Roman" panose="02020603050405020304" pitchFamily="18" charset="0"/>
              </a:rPr>
              <a:t>visit some famous places in Moscow.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当我们穿过大厅时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导游给我们讲了一些关于战争的故事。</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 we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halls, the tour guide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about </a:t>
            </a:r>
            <a:r>
              <a:rPr lang="en-US" altLang="zh-CN" sz="2800">
                <a:solidFill>
                  <a:srgbClr val="000000"/>
                </a:solidFill>
                <a:latin typeface="Times New Roman" panose="02020603050405020304" pitchFamily="18" charset="0"/>
                <a:cs typeface="Times New Roman" panose="02020603050405020304" pitchFamily="18" charset="0"/>
              </a:rPr>
              <a:t>the war.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露营时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成千上万的星星点亮了夜空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让我们仿佛置身童话世界。</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stars lit up the sky during the camping trip, making us feel like we were in a fairy tale.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510113" y="1372527"/>
            <a:ext cx="250421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felt </a:t>
            </a:r>
            <a:r>
              <a:rPr lang="en-US" altLang="zh-CN" sz="2800" smtClean="0">
                <a:solidFill>
                  <a:srgbClr val="FF0000"/>
                </a:solidFill>
                <a:latin typeface="Times New Roman" panose="02020603050405020304" pitchFamily="18" charset="0"/>
              </a:rPr>
              <a:t>        excited</a:t>
            </a:r>
            <a:endParaRPr lang="zh-CN" altLang="en-US" sz="2800"/>
          </a:p>
        </p:txBody>
      </p:sp>
      <p:sp>
        <p:nvSpPr>
          <p:cNvPr id="4" name="矩形 3"/>
          <p:cNvSpPr>
            <a:spLocks noChangeAspect="1"/>
          </p:cNvSpPr>
          <p:nvPr/>
        </p:nvSpPr>
        <p:spPr>
          <a:xfrm>
            <a:off x="1719003" y="2412768"/>
            <a:ext cx="296587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walked </a:t>
            </a:r>
            <a:r>
              <a:rPr lang="en-US" altLang="zh-CN" sz="2800" smtClean="0">
                <a:solidFill>
                  <a:srgbClr val="FF0000"/>
                </a:solidFill>
                <a:latin typeface="Times New Roman" panose="02020603050405020304" pitchFamily="18" charset="0"/>
              </a:rPr>
              <a:t>      through</a:t>
            </a:r>
            <a:endParaRPr lang="zh-CN" altLang="en-US" sz="2800"/>
          </a:p>
        </p:txBody>
      </p:sp>
      <p:sp>
        <p:nvSpPr>
          <p:cNvPr id="5" name="矩形 4"/>
          <p:cNvSpPr>
            <a:spLocks noChangeAspect="1"/>
          </p:cNvSpPr>
          <p:nvPr/>
        </p:nvSpPr>
        <p:spPr>
          <a:xfrm>
            <a:off x="796342" y="2985361"/>
            <a:ext cx="442140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told </a:t>
            </a:r>
            <a:r>
              <a:rPr lang="en-US" altLang="zh-CN" sz="2800" smtClean="0">
                <a:solidFill>
                  <a:srgbClr val="FF0000"/>
                </a:solidFill>
                <a:latin typeface="Times New Roman" panose="02020603050405020304" pitchFamily="18" charset="0"/>
              </a:rPr>
              <a:t>              us            </a:t>
            </a:r>
            <a:r>
              <a:rPr lang="en-US" altLang="zh-CN" sz="2800">
                <a:solidFill>
                  <a:srgbClr val="FF0000"/>
                </a:solidFill>
                <a:latin typeface="Times New Roman" panose="02020603050405020304" pitchFamily="18" charset="0"/>
              </a:rPr>
              <a:t>stories</a:t>
            </a:r>
            <a:endParaRPr lang="zh-CN" altLang="en-US" sz="2800"/>
          </a:p>
        </p:txBody>
      </p:sp>
      <p:sp>
        <p:nvSpPr>
          <p:cNvPr id="6" name="矩形 5"/>
          <p:cNvSpPr>
            <a:spLocks noChangeAspect="1"/>
          </p:cNvSpPr>
          <p:nvPr/>
        </p:nvSpPr>
        <p:spPr>
          <a:xfrm>
            <a:off x="381000" y="4101636"/>
            <a:ext cx="31165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Thousands </a:t>
            </a:r>
            <a:r>
              <a:rPr lang="en-US" altLang="zh-CN" sz="2800" smtClean="0">
                <a:solidFill>
                  <a:srgbClr val="FF0000"/>
                </a:solidFill>
                <a:latin typeface="Times New Roman" panose="02020603050405020304" pitchFamily="18" charset="0"/>
              </a:rPr>
              <a:t>           of</a:t>
            </a:r>
            <a:endParaRPr lang="zh-CN" altLang="en-US" sz="2800"/>
          </a:p>
        </p:txBody>
      </p:sp>
    </p:spTree>
    <p:extLst>
      <p:ext uri="{BB962C8B-B14F-4D97-AF65-F5344CB8AC3E}">
        <p14:creationId xmlns:p14="http://schemas.microsoft.com/office/powerpoint/2010/main" val="94630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9981"/>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它提醒我们</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战争是可怕的</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和平来之不易。</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us that war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and peace does not come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跑完</a:t>
            </a:r>
            <a:r>
              <a:rPr lang="en-US" altLang="zh-CN" sz="2800">
                <a:solidFill>
                  <a:srgbClr val="000000"/>
                </a:solidFill>
                <a:latin typeface="Times New Roman" panose="02020603050405020304" pitchFamily="18" charset="0"/>
                <a:cs typeface="Times New Roman" panose="02020603050405020304" pitchFamily="18" charset="0"/>
              </a:rPr>
              <a:t>800</a:t>
            </a:r>
            <a:r>
              <a:rPr lang="zh-CN" altLang="zh-CN" sz="2800">
                <a:solidFill>
                  <a:srgbClr val="000000"/>
                </a:solidFill>
                <a:latin typeface="Times New Roman" panose="02020603050405020304" pitchFamily="18" charset="0"/>
                <a:cs typeface="Times New Roman" panose="02020603050405020304" pitchFamily="18" charset="0"/>
              </a:rPr>
              <a:t>米后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我恨不得喝光一整瓶水</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但老师提醒我要稍等几分钟。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running 800 meters, 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 </a:t>
            </a:r>
            <a:r>
              <a:rPr lang="en-US" altLang="zh-CN" sz="2800">
                <a:solidFill>
                  <a:srgbClr val="000000"/>
                </a:solidFill>
                <a:latin typeface="Times New Roman" panose="02020603050405020304" pitchFamily="18" charset="0"/>
                <a:cs typeface="Times New Roman" panose="02020603050405020304" pitchFamily="18" charset="0"/>
              </a:rPr>
              <a:t>whole bottle of water, but my teacher reminded me to wait for a few minutes.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946079" y="1635838"/>
            <a:ext cx="13404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reminds</a:t>
            </a:r>
            <a:endParaRPr lang="zh-CN" altLang="en-US" sz="2800"/>
          </a:p>
        </p:txBody>
      </p:sp>
      <p:sp>
        <p:nvSpPr>
          <p:cNvPr id="4" name="矩形 3"/>
          <p:cNvSpPr>
            <a:spLocks noChangeAspect="1"/>
          </p:cNvSpPr>
          <p:nvPr/>
        </p:nvSpPr>
        <p:spPr>
          <a:xfrm>
            <a:off x="4755568" y="1635838"/>
            <a:ext cx="122020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terrible</a:t>
            </a:r>
            <a:endParaRPr lang="zh-CN" altLang="en-US" sz="2800"/>
          </a:p>
        </p:txBody>
      </p:sp>
      <p:sp>
        <p:nvSpPr>
          <p:cNvPr id="5" name="矩形 4"/>
          <p:cNvSpPr>
            <a:spLocks noChangeAspect="1"/>
          </p:cNvSpPr>
          <p:nvPr/>
        </p:nvSpPr>
        <p:spPr>
          <a:xfrm>
            <a:off x="1676408" y="2157061"/>
            <a:ext cx="101983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easily</a:t>
            </a:r>
            <a:endParaRPr lang="zh-CN" altLang="en-US" sz="2800"/>
          </a:p>
        </p:txBody>
      </p:sp>
      <p:sp>
        <p:nvSpPr>
          <p:cNvPr id="6" name="矩形 5"/>
          <p:cNvSpPr>
            <a:spLocks noChangeAspect="1"/>
          </p:cNvSpPr>
          <p:nvPr/>
        </p:nvSpPr>
        <p:spPr>
          <a:xfrm>
            <a:off x="4774664" y="3287218"/>
            <a:ext cx="457048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felt </a:t>
            </a:r>
            <a:r>
              <a:rPr lang="en-US" altLang="zh-CN" sz="2800" smtClean="0">
                <a:solidFill>
                  <a:srgbClr val="FF0000"/>
                </a:solidFill>
                <a:latin typeface="Times New Roman" panose="02020603050405020304" pitchFamily="18" charset="0"/>
              </a:rPr>
              <a:t>            like           drinking</a:t>
            </a:r>
            <a:endParaRPr lang="zh-CN" altLang="en-US" sz="2800"/>
          </a:p>
        </p:txBody>
      </p:sp>
    </p:spTree>
    <p:extLst>
      <p:ext uri="{BB962C8B-B14F-4D97-AF65-F5344CB8AC3E}">
        <p14:creationId xmlns:p14="http://schemas.microsoft.com/office/powerpoint/2010/main" val="7985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98779"/>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.We went to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the Victory Museum</a:t>
            </a:r>
            <a:r>
              <a:rPr lang="en-US" altLang="zh-CN" sz="2800">
                <a:solidFill>
                  <a:srgbClr val="000000"/>
                </a:solidFill>
                <a:latin typeface="Times New Roman" panose="02020603050405020304" pitchFamily="18" charset="0"/>
                <a:cs typeface="Times New Roman" panose="02020603050405020304" pitchFamily="18" charset="0"/>
              </a:rPr>
              <a:t> in the morning.(</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the morning?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 saw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an interesting painting</a:t>
            </a:r>
            <a:r>
              <a:rPr lang="en-US" altLang="zh-CN" sz="2800">
                <a:solidFill>
                  <a:srgbClr val="000000"/>
                </a:solidFill>
                <a:latin typeface="Times New Roman" panose="02020603050405020304" pitchFamily="18" charset="0"/>
                <a:cs typeface="Times New Roman" panose="02020603050405020304" pitchFamily="18" charset="0"/>
              </a:rPr>
              <a:t> in the museum.(</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the museum?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.We had lunch at a restaurant near the park.(</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t>
            </a:r>
            <a:r>
              <a:rPr lang="en-US" altLang="zh-CN" sz="2800">
                <a:solidFill>
                  <a:srgbClr val="000000"/>
                </a:solidFill>
                <a:latin typeface="Times New Roman" panose="02020603050405020304" pitchFamily="18" charset="0"/>
                <a:cs typeface="Times New Roman" panose="02020603050405020304" pitchFamily="18" charset="0"/>
              </a:rPr>
              <a:t>a restaurant near the park?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 didn’t feel like eating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because I felt sick</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feel </a:t>
            </a:r>
            <a:r>
              <a:rPr lang="en-US" altLang="zh-CN" sz="2800">
                <a:solidFill>
                  <a:srgbClr val="000000"/>
                </a:solidFill>
                <a:latin typeface="Times New Roman" panose="02020603050405020304" pitchFamily="18" charset="0"/>
                <a:cs typeface="Times New Roman" panose="02020603050405020304" pitchFamily="18" charset="0"/>
              </a:rPr>
              <a:t>like eating?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.We were so happy that we didn’t notice the time.(</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were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happy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notice the time.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29388" y="1314580"/>
            <a:ext cx="590738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did            you               go</a:t>
            </a:r>
            <a:endParaRPr lang="zh-CN" altLang="en-US" sz="2800"/>
          </a:p>
        </p:txBody>
      </p:sp>
      <p:sp>
        <p:nvSpPr>
          <p:cNvPr id="4" name="矩形 3"/>
          <p:cNvSpPr>
            <a:spLocks noChangeAspect="1"/>
          </p:cNvSpPr>
          <p:nvPr/>
        </p:nvSpPr>
        <p:spPr>
          <a:xfrm>
            <a:off x="829388" y="2430381"/>
            <a:ext cx="582563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did             you            see</a:t>
            </a:r>
            <a:endParaRPr lang="zh-CN" altLang="en-US" sz="2800"/>
          </a:p>
        </p:txBody>
      </p:sp>
      <p:sp>
        <p:nvSpPr>
          <p:cNvPr id="5" name="矩形 4"/>
          <p:cNvSpPr>
            <a:spLocks noChangeAspect="1"/>
          </p:cNvSpPr>
          <p:nvPr/>
        </p:nvSpPr>
        <p:spPr>
          <a:xfrm>
            <a:off x="829388" y="3531314"/>
            <a:ext cx="5966698"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Did </a:t>
            </a:r>
            <a:r>
              <a:rPr lang="en-US" altLang="zh-CN" sz="2800" smtClean="0">
                <a:solidFill>
                  <a:srgbClr val="FF0000"/>
                </a:solidFill>
                <a:latin typeface="Times New Roman" panose="02020603050405020304" pitchFamily="18" charset="0"/>
              </a:rPr>
              <a:t>            you            have           lunch</a:t>
            </a:r>
            <a:endParaRPr lang="zh-CN" altLang="en-US" sz="2800"/>
          </a:p>
        </p:txBody>
      </p:sp>
      <p:sp>
        <p:nvSpPr>
          <p:cNvPr id="6" name="矩形 5"/>
          <p:cNvSpPr>
            <a:spLocks noChangeAspect="1"/>
          </p:cNvSpPr>
          <p:nvPr/>
        </p:nvSpPr>
        <p:spPr>
          <a:xfrm>
            <a:off x="829388" y="4632247"/>
            <a:ext cx="424661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Why </a:t>
            </a:r>
            <a:r>
              <a:rPr lang="en-US" altLang="zh-CN" sz="2800" smtClean="0">
                <a:solidFill>
                  <a:srgbClr val="FF0000"/>
                </a:solidFill>
                <a:latin typeface="Times New Roman" panose="02020603050405020304" pitchFamily="18" charset="0"/>
              </a:rPr>
              <a:t>          didn’t           you</a:t>
            </a:r>
            <a:endParaRPr lang="zh-CN" altLang="en-US" sz="2800"/>
          </a:p>
        </p:txBody>
      </p:sp>
      <p:sp>
        <p:nvSpPr>
          <p:cNvPr id="7" name="矩形 6"/>
          <p:cNvSpPr>
            <a:spLocks noChangeAspect="1"/>
          </p:cNvSpPr>
          <p:nvPr/>
        </p:nvSpPr>
        <p:spPr>
          <a:xfrm>
            <a:off x="2278045" y="5751244"/>
            <a:ext cx="3265638"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too                         to</a:t>
            </a:r>
            <a:endParaRPr lang="zh-CN" altLang="en-US" sz="2800"/>
          </a:p>
        </p:txBody>
      </p:sp>
    </p:spTree>
    <p:extLst>
      <p:ext uri="{BB962C8B-B14F-4D97-AF65-F5344CB8AC3E}">
        <p14:creationId xmlns:p14="http://schemas.microsoft.com/office/powerpoint/2010/main" val="57178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223361"/>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Jay and Joan like to spend the winter holiday with their mum and dad.This morning they were all going sledding(</a:t>
            </a:r>
            <a:r>
              <a:rPr lang="zh-CN" altLang="zh-CN" sz="2800">
                <a:solidFill>
                  <a:srgbClr val="000000"/>
                </a:solidFill>
                <a:latin typeface="Times New Roman" panose="02020603050405020304" pitchFamily="18" charset="0"/>
                <a:cs typeface="Times New Roman" panose="02020603050405020304" pitchFamily="18" charset="0"/>
              </a:rPr>
              <a:t>滑雪橇</a:t>
            </a:r>
            <a:r>
              <a:rPr lang="en-US" altLang="zh-CN" sz="2800">
                <a:solidFill>
                  <a:srgbClr val="000000"/>
                </a:solidFill>
                <a:latin typeface="Times New Roman" panose="02020603050405020304" pitchFamily="18" charset="0"/>
                <a:cs typeface="Times New Roman" panose="02020603050405020304" pitchFamily="18" charset="0"/>
              </a:rPr>
              <a:t>).There was a heavy snow last night.The hill at the park was great for sledding.Jay and Joan asked their parents to take them out.Their parents agreed.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They all put on warm clothes and boots(</a:t>
            </a:r>
            <a:r>
              <a:rPr lang="zh-CN" altLang="zh-CN" sz="2800">
                <a:solidFill>
                  <a:srgbClr val="000000"/>
                </a:solidFill>
                <a:latin typeface="Times New Roman" panose="02020603050405020304" pitchFamily="18" charset="0"/>
                <a:cs typeface="Times New Roman" panose="02020603050405020304" pitchFamily="18" charset="0"/>
              </a:rPr>
              <a:t>靴子</a:t>
            </a:r>
            <a:r>
              <a:rPr lang="en-US" altLang="zh-CN" sz="2800">
                <a:solidFill>
                  <a:srgbClr val="000000"/>
                </a:solidFill>
                <a:latin typeface="Times New Roman" panose="02020603050405020304" pitchFamily="18" charset="0"/>
                <a:cs typeface="Times New Roman" panose="02020603050405020304" pitchFamily="18" charset="0"/>
              </a:rPr>
              <a:t>).They brought hot drinks, put the sleds in the car and drove to the park</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64838"/>
            <a:ext cx="11430000" cy="395313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Jay and his dad went down the hill on one sled.Joan and her mum went down on the other sled.They went fast.The snow flew on their faces.They shouted and laughed.Sledding was fun.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playing for two hours, they took a short break.They wanted to get out of the cold, so they went into a warm house and had a hot drink.They talked about their fun day 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Soon it was time to go back home.Jay and Joan were very happy today.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5604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278299"/>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did they go to the park?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A.On foot.	B.By bus.	C.By car.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.Where did they have a hot drink?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A.In their </a:t>
            </a:r>
            <a:r>
              <a:rPr lang="en-US" altLang="zh-CN" sz="2800" smtClean="0">
                <a:solidFill>
                  <a:srgbClr val="000000"/>
                </a:solidFill>
                <a:latin typeface="Times New Roman" panose="02020603050405020304" pitchFamily="18" charset="0"/>
                <a:cs typeface="Times New Roman" panose="02020603050405020304" pitchFamily="18" charset="0"/>
              </a:rPr>
              <a:t>home.	B.In </a:t>
            </a: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smtClean="0">
                <a:solidFill>
                  <a:srgbClr val="000000"/>
                </a:solidFill>
                <a:latin typeface="Times New Roman" panose="02020603050405020304" pitchFamily="18" charset="0"/>
                <a:cs typeface="Times New Roman" panose="02020603050405020304" pitchFamily="18" charset="0"/>
              </a:rPr>
              <a:t>car.	C.In </a:t>
            </a:r>
            <a:r>
              <a:rPr lang="en-US" altLang="zh-CN" sz="2800">
                <a:solidFill>
                  <a:srgbClr val="000000"/>
                </a:solidFill>
                <a:latin typeface="Times New Roman" panose="02020603050405020304" pitchFamily="18" charset="0"/>
                <a:cs typeface="Times New Roman" panose="02020603050405020304" pitchFamily="18" charset="0"/>
              </a:rPr>
              <a:t>a warm house.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.Which of the following is NOT true?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A.Four people in the family went sledding.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family bought the boots in the park.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C.Joan and her mum were on the same sled.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is the best title for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 Happy </a:t>
            </a:r>
            <a:r>
              <a:rPr lang="en-US" altLang="zh-CN" sz="2800" smtClean="0">
                <a:solidFill>
                  <a:srgbClr val="000000"/>
                </a:solidFill>
                <a:latin typeface="Times New Roman" panose="02020603050405020304" pitchFamily="18" charset="0"/>
                <a:cs typeface="Times New Roman" panose="02020603050405020304" pitchFamily="18" charset="0"/>
              </a:rPr>
              <a:t>Day     B.Jay’s Parents     C.When </a:t>
            </a:r>
            <a:r>
              <a:rPr lang="en-US" altLang="zh-CN" sz="2800">
                <a:solidFill>
                  <a:srgbClr val="000000"/>
                </a:solidFill>
                <a:latin typeface="Times New Roman" panose="02020603050405020304" pitchFamily="18" charset="0"/>
                <a:cs typeface="Times New Roman" panose="02020603050405020304" pitchFamily="18" charset="0"/>
              </a:rPr>
              <a:t>to Sled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5003773" y="35825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5568852" y="1498682"/>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6096000" y="2602012"/>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7" name="矩形 6"/>
          <p:cNvSpPr/>
          <p:nvPr/>
        </p:nvSpPr>
        <p:spPr>
          <a:xfrm>
            <a:off x="6178193" y="4831504"/>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377024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4.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397</TotalTime>
  <Words>763</Words>
  <Application>Microsoft Office PowerPoint</Application>
  <PresentationFormat>宽屏</PresentationFormat>
  <Paragraphs>111</Paragraphs>
  <Slides>16</Slides>
  <Notes>1</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16</vt:i4>
      </vt:variant>
    </vt:vector>
  </HeadingPairs>
  <TitlesOfParts>
    <vt:vector size="30"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67</cp:revision>
  <dcterms:created xsi:type="dcterms:W3CDTF">2021-07-19T03:09:34Z</dcterms:created>
  <dcterms:modified xsi:type="dcterms:W3CDTF">2025-09-15T00:09:20Z</dcterms:modified>
</cp:coreProperties>
</file>